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89" r:id="rId4"/>
    <p:sldId id="290" r:id="rId5"/>
    <p:sldId id="291" r:id="rId6"/>
    <p:sldId id="282" r:id="rId7"/>
    <p:sldId id="285" r:id="rId8"/>
    <p:sldId id="260" r:id="rId9"/>
    <p:sldId id="280" r:id="rId10"/>
    <p:sldId id="261" r:id="rId11"/>
    <p:sldId id="262" r:id="rId12"/>
    <p:sldId id="281" r:id="rId13"/>
    <p:sldId id="259" r:id="rId14"/>
    <p:sldId id="269" r:id="rId15"/>
    <p:sldId id="264" r:id="rId16"/>
    <p:sldId id="263" r:id="rId17"/>
    <p:sldId id="265" r:id="rId18"/>
    <p:sldId id="270" r:id="rId19"/>
    <p:sldId id="275" r:id="rId20"/>
    <p:sldId id="271" r:id="rId21"/>
    <p:sldId id="267" r:id="rId22"/>
    <p:sldId id="268" r:id="rId23"/>
    <p:sldId id="272" r:id="rId24"/>
    <p:sldId id="274" r:id="rId25"/>
    <p:sldId id="286" r:id="rId26"/>
    <p:sldId id="287" r:id="rId27"/>
    <p:sldId id="266" r:id="rId28"/>
    <p:sldId id="277" r:id="rId29"/>
    <p:sldId id="273" r:id="rId30"/>
    <p:sldId id="278" r:id="rId31"/>
    <p:sldId id="279" r:id="rId32"/>
    <p:sldId id="288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3429000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9992" y="836712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Мои первые </a:t>
            </a:r>
          </a:p>
          <a:p>
            <a:pPr algn="ctr"/>
            <a:r>
              <a:rPr lang="ru-RU" sz="3200" b="1" i="1" dirty="0" smtClean="0"/>
              <a:t>словари, </a:t>
            </a:r>
          </a:p>
          <a:p>
            <a:pPr algn="ctr"/>
            <a:r>
              <a:rPr lang="ru-RU" sz="3200" b="1" i="1" dirty="0" smtClean="0"/>
              <a:t>энциклопедии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00628" y="3071810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Словарь синонимов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928670"/>
            <a:ext cx="4143404" cy="30718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Словарь который обогащает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нашу речь, даёт возможность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выразить любой оттенок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мысли и избежать повторения одного и того же слова.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Знайте: умелый подбор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синонимов придаёт языку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яркость и выразительность.</a:t>
            </a:r>
          </a:p>
          <a:p>
            <a:endParaRPr lang="ru-RU" dirty="0"/>
          </a:p>
        </p:txBody>
      </p:sp>
      <p:pic>
        <p:nvPicPr>
          <p:cNvPr id="5" name="Содержимое 4" descr="IMG_20220512_15053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868144" y="947090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457200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ПОНЯТЬ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661248"/>
            <a:ext cx="657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Школьный словарь антонимов русского языка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pic>
        <p:nvPicPr>
          <p:cNvPr id="5" name="Содержимое 27" descr="IMG_20220512_15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3236122" cy="431483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00166" y="1285836"/>
            <a:ext cx="4071966" cy="55721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Впервые такое определение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Дал Владимир Иванович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Даль. Здесь объясняется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значение любого  слова,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объясняется, как оно пишется,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сколько значений имеет,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какой оно части речи, и 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какой грамматической форме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употребляется. В помощь тем,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кто хочет лучше знать свой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родной язык, богатить свой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словарный запас.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Он был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опубликован в 1863 – 1866 гг.  И с тех пор неоднократно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издавался.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62" y="6072206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СКОРОГОВОРКА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57298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/>
            </a:r>
            <a:br>
              <a:rPr lang="ru-RU" altLang="ko-KR" dirty="0" smtClean="0"/>
            </a:br>
            <a:r>
              <a:rPr lang="ru-RU" altLang="ko-KR" dirty="0" smtClean="0"/>
              <a:t>Толковый словарь русского языка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28794" y="3643314"/>
            <a:ext cx="2714644" cy="460648"/>
          </a:xfrm>
        </p:spPr>
        <p:txBody>
          <a:bodyPr/>
          <a:lstStyle/>
          <a:p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ГЛАСНЫЙ</a:t>
            </a:r>
            <a:endParaRPr lang="en-US" altLang="ko-K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20512_15050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868144" y="764704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979712" y="5661248"/>
            <a:ext cx="6579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Толковый словарь живого русского языка Владимира Даля. Электронное издание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Словарь трудностей </a:t>
            </a:r>
            <a:br>
              <a:rPr lang="ru-RU" dirty="0" smtClean="0"/>
            </a:br>
            <a:r>
              <a:rPr lang="ru-RU" dirty="0" smtClean="0"/>
              <a:t>русского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357298"/>
            <a:ext cx="3734156" cy="35175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словаре показывают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человеку, как следует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правильно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произносить и писать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слова.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Как образовано слово и как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его правильно употреблять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830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96136" y="75691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00232" y="4643446"/>
            <a:ext cx="25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НОЛЬ - НУЛЬ</a:t>
            </a:r>
            <a:endParaRPr lang="en-US" altLang="ko-K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661248"/>
            <a:ext cx="6579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Школьный словообразовательный словарь русского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языка.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Фразеологический </a:t>
            </a:r>
            <a:br>
              <a:rPr lang="ru-RU" dirty="0" smtClean="0"/>
            </a:br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357298"/>
            <a:ext cx="4000528" cy="3429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этого  словаря вы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можете получить сведения 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значении фразеологизмов 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формах их употребления.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Здесь рассказывается 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происхождении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фразеологизмов, даётся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характеристика каждого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фразеологического оборота.</a:t>
            </a:r>
          </a:p>
          <a:p>
            <a:endParaRPr lang="ru-RU" dirty="0"/>
          </a:p>
        </p:txBody>
      </p:sp>
      <p:pic>
        <p:nvPicPr>
          <p:cNvPr id="5" name="Содержимое 4" descr="IMG_20220512_150548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42886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00232" y="4643446"/>
            <a:ext cx="3094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БИТЬ БАКЛУШИ</a:t>
            </a:r>
            <a:endParaRPr lang="en-US" altLang="ko-K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Слитно, раздельно,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через дефис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3786214" cy="26432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Настоящий словарь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посвящён одному из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самых трудных и спорных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вопросов русской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орфографии – раздельному, слитному и дефисному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написанию слов.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542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571604" y="4572008"/>
            <a:ext cx="40482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ЗНАЮЩИЙ</a:t>
            </a:r>
          </a:p>
          <a:p>
            <a:endParaRPr lang="ru-RU" altLang="ko-K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КРАСОЧНЫЙ</a:t>
            </a:r>
            <a:endParaRPr lang="en-US" altLang="ko-K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Словарь сочетаний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68760"/>
            <a:ext cx="7072362" cy="13744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словаре даны свободные сочетания, в которые входят слова основных частей речи (существительные,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прилагательные, глаголы).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555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571744"/>
            <a:ext cx="3111104" cy="3933824"/>
          </a:xfrm>
        </p:spPr>
      </p:pic>
      <p:sp>
        <p:nvSpPr>
          <p:cNvPr id="7" name="Прямоугольник 6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ФИЗКУЛЬТУРА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Этимологический словарь</a:t>
            </a:r>
            <a:endParaRPr lang="ru-RU" dirty="0"/>
          </a:p>
        </p:txBody>
      </p:sp>
      <p:pic>
        <p:nvPicPr>
          <p:cNvPr id="5" name="Содержимое 4" descr="IMG_20220512_150845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07167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114298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этого  словаря вы можете получить ответы на </a:t>
            </a:r>
          </a:p>
          <a:p>
            <a:r>
              <a:rPr lang="ru-RU" dirty="0" smtClean="0"/>
              <a:t>разнообразные вопросы о происхождении слов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АРБУЗ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Переводные словари</a:t>
            </a:r>
            <a:endParaRPr lang="ru-RU" dirty="0"/>
          </a:p>
        </p:txBody>
      </p:sp>
      <p:pic>
        <p:nvPicPr>
          <p:cNvPr id="5" name="Содержимое 4" descr="IMG_20220512_15154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323273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ШКОЛА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00010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Их значение, прежде всего, практическое – изучение</a:t>
            </a:r>
          </a:p>
          <a:p>
            <a:pPr>
              <a:buFontTx/>
              <a:buNone/>
            </a:pPr>
            <a:r>
              <a:rPr lang="ru-RU" dirty="0" smtClean="0"/>
              <a:t> иностранного языка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661248"/>
            <a:ext cx="657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Немецко-русский геологический словарь.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Мифологический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Здесь можно найти информацию, посвящённую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мифологии древних греков и римлян.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854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429256" y="207167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ГЕРАКЛ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57158" y="1571612"/>
            <a:ext cx="8229600" cy="45005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В процессе учебы, да и всей жизни, нам </a:t>
            </a:r>
            <a:r>
              <a:rPr lang="ru-RU" sz="2000" b="1" dirty="0" smtClean="0">
                <a:solidFill>
                  <a:schemeClr val="tx1"/>
                </a:solidFill>
              </a:rPr>
              <a:t>приходится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встречаться с: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-  незнакомыми понятиями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терминами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именами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географическими названиями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Приходится наводить справки: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хронологического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биографического  характера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Готовиться к: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-   рефератам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сочинениям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сообщениям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энциклопедический </a:t>
            </a:r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14488"/>
            <a:ext cx="3929090" cy="25003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Здесь можно найти статьи 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материках и океанах, 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морях, заливах и проливах,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реках и озёрах, о горах 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Равнинах, и других объектах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Земли.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800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357430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464344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УРАЛ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000108"/>
            <a:ext cx="6563072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словаре представлены музыкальное исполнение, жанры и формы, музыкальные инструменты 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певческие голоса, танцы, театры.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820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143116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464344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ГИТАРА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Геологический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14422"/>
            <a:ext cx="7043758" cy="8721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Словарь содержит более 21000 терминов, названий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минералов, горных пород, географических названий 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геологических формаций.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150928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07788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464344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ГАЛЬКИ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9831" y="6041360"/>
            <a:ext cx="345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Педагогический словарь.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писатели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68760"/>
            <a:ext cx="7215238" cy="7314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словарь включены около 300 статей о выдающихся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русских писателях-классиках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_20220512_151029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71670" y="464344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ПУШКИН А.С.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Во мне: 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Пять тысяч «Где?»,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Семь тысяч «Как?».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Сто тысяч «Почему?»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А как зовусь я?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( Энциклопедия)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пользования </a:t>
            </a:r>
            <a:br>
              <a:rPr lang="ru-RU" dirty="0" smtClean="0"/>
            </a:br>
            <a:r>
              <a:rPr lang="ru-RU" dirty="0" smtClean="0"/>
              <a:t>энциклопедиями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40005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Статьи в энциклопедиях расположены в алфавитном </a:t>
            </a:r>
          </a:p>
          <a:p>
            <a:pPr marL="457200" indent="-457200"/>
            <a:r>
              <a:rPr lang="ru-RU" sz="2000" b="1" dirty="0" smtClean="0">
                <a:solidFill>
                  <a:schemeClr val="tx1"/>
                </a:solidFill>
              </a:rPr>
              <a:t>порядке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2. Алфавитное расположение подтверждается ключевыми словами на корешке каждого тома. Это еще больше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сокращает время поиска.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3.На каждой странице энциклопедии ключевое слово. Оно тоже экономит время поиска.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4. В биографических статьях после фамилии и имени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даются даты рождения и смерти.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5. В конце каждого тома есть справочный аппарат.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792" y="4976583"/>
            <a:ext cx="6579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Школьная энциклопедия. История России </a:t>
            </a:r>
            <a:r>
              <a:rPr lang="en-US" b="1" dirty="0" smtClean="0">
                <a:solidFill>
                  <a:srgbClr val="0070C0"/>
                </a:solidFill>
              </a:rPr>
              <a:t>XX</a:t>
            </a:r>
            <a:r>
              <a:rPr lang="ru-RU" b="1" dirty="0" smtClean="0">
                <a:solidFill>
                  <a:srgbClr val="0070C0"/>
                </a:solidFill>
              </a:rPr>
              <a:t> век.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Большой энциклопедический словарь школьника.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Великая Отечественная война. 1941-1945.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928802"/>
            <a:ext cx="4214842" cy="30003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Наряду с универсальными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изданиями выпускаются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энциклопедии по разным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отраслям знаний: по истории,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технике, медицине и т. д. Статьи, раскрывающие суть понятий,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обычно располагаются в них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алфавиту.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 есть и исключения.</a:t>
            </a:r>
          </a:p>
          <a:p>
            <a:endParaRPr lang="ru-RU" dirty="0"/>
          </a:p>
        </p:txBody>
      </p:sp>
      <p:pic>
        <p:nvPicPr>
          <p:cNvPr id="5" name="Содержимое 4" descr="IMG_20220512_150748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2000232" y="5572140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ОРЕНБУРГ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</a:t>
            </a:r>
            <a:endParaRPr lang="ru-RU" dirty="0"/>
          </a:p>
        </p:txBody>
      </p:sp>
      <p:pic>
        <p:nvPicPr>
          <p:cNvPr id="5" name="Содержимое 4" descr="IMG_20220512_152631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709862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ТЕЛЕВИЗОР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857232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Энциклопедии содержат отобранные в определенной </a:t>
            </a:r>
          </a:p>
          <a:p>
            <a:pPr>
              <a:buFontTx/>
              <a:buNone/>
            </a:pPr>
            <a:r>
              <a:rPr lang="ru-RU" dirty="0" smtClean="0"/>
              <a:t>системе сведения о различных явлениях природы</a:t>
            </a:r>
          </a:p>
          <a:p>
            <a:pPr>
              <a:buFontTx/>
              <a:buNone/>
            </a:pPr>
            <a:r>
              <a:rPr lang="ru-RU" dirty="0" smtClean="0"/>
              <a:t>и общественной жизни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</a:t>
            </a:r>
            <a:endParaRPr lang="ru-RU" dirty="0"/>
          </a:p>
        </p:txBody>
      </p:sp>
      <p:pic>
        <p:nvPicPr>
          <p:cNvPr id="5" name="Содержимое 4" descr="IMG_20220512_15095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000240"/>
            <a:ext cx="3111104" cy="4148138"/>
          </a:xfrm>
        </p:spPr>
      </p:pic>
      <p:sp>
        <p:nvSpPr>
          <p:cNvPr id="7" name="Прямоугольник 6"/>
          <p:cNvSpPr/>
          <p:nvPr/>
        </p:nvSpPr>
        <p:spPr>
          <a:xfrm>
            <a:off x="1785918" y="3857628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КОШКИ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 домашнего </a:t>
            </a:r>
            <a:br>
              <a:rPr lang="ru-RU" dirty="0" smtClean="0"/>
            </a:br>
            <a:r>
              <a:rPr lang="ru-RU" dirty="0" smtClean="0"/>
              <a:t>хозяйства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357298"/>
            <a:ext cx="7000924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Только самые современные рекомендации. Простые и эффективные решения самых сложных проблем.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211347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032896" y="2428868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3857628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кушать арбуз? </a:t>
            </a:r>
            <a:r>
              <a:rPr lang="ru-RU" sz="2000" b="1" dirty="0" smtClean="0">
                <a:solidFill>
                  <a:srgbClr val="FF0000"/>
                </a:solidFill>
              </a:rPr>
              <a:t>Стр. 207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Книги, к которым мы обращаемся</a:t>
            </a:r>
            <a:endParaRPr lang="ru-RU" dirty="0"/>
          </a:p>
        </p:txBody>
      </p:sp>
      <p:pic>
        <p:nvPicPr>
          <p:cNvPr id="5" name="Picture 4" descr="10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4313673" y="2786058"/>
            <a:ext cx="4830327" cy="2714644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6400" y="1772816"/>
            <a:ext cx="7239178" cy="4520544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Словари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Энциклопедии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Энциклопедические словари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Комнатные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215238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энциклопедии информация о комнатных растениях.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Где родина растений, как посадить и ухаживать за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ними, как бороться с болезнями и вредителями.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20512_211400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385762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КАКТУСЫ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« Читайте! И пусть в вашей жизни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не </a:t>
            </a:r>
            <a:r>
              <a:rPr lang="ru-RU" sz="2800" b="1" i="1" dirty="0" smtClean="0">
                <a:solidFill>
                  <a:schemeClr val="tx1"/>
                </a:solidFill>
              </a:rPr>
              <a:t>будет ни одного дня, когда бы вы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не </a:t>
            </a:r>
            <a:r>
              <a:rPr lang="ru-RU" sz="2800" b="1" i="1" dirty="0" smtClean="0">
                <a:solidFill>
                  <a:schemeClr val="tx1"/>
                </a:solidFill>
              </a:rPr>
              <a:t>прочли ни </a:t>
            </a:r>
            <a:r>
              <a:rPr lang="ru-RU" sz="2800" b="1" i="1" dirty="0" smtClean="0">
                <a:solidFill>
                  <a:schemeClr val="tx1"/>
                </a:solidFill>
              </a:rPr>
              <a:t>одной </a:t>
            </a:r>
            <a:r>
              <a:rPr lang="ru-RU" sz="2800" b="1" i="1" dirty="0" smtClean="0">
                <a:solidFill>
                  <a:schemeClr val="tx1"/>
                </a:solidFill>
              </a:rPr>
              <a:t>строчки,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хоть </a:t>
            </a:r>
            <a:r>
              <a:rPr lang="ru-RU" sz="2800" b="1" i="1" dirty="0" smtClean="0">
                <a:solidFill>
                  <a:schemeClr val="tx1"/>
                </a:solidFill>
              </a:rPr>
              <a:t>одной странички из 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новой книги»</a:t>
            </a:r>
          </a:p>
          <a:p>
            <a:pPr algn="r"/>
            <a:r>
              <a:rPr lang="ru-RU" sz="2800" b="1" i="1" dirty="0" smtClean="0">
                <a:solidFill>
                  <a:schemeClr val="tx1"/>
                </a:solidFill>
              </a:rPr>
              <a:t>К.Г. Паустовский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51520" y="1124744"/>
            <a:ext cx="8640960" cy="538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На Руси словари «непонятных слов» </a:t>
            </a:r>
            <a:r>
              <a:rPr lang="ru-RU" sz="2800" dirty="0" smtClean="0">
                <a:solidFill>
                  <a:schemeClr val="tx1"/>
                </a:solidFill>
              </a:rPr>
              <a:t>появились </a:t>
            </a:r>
            <a:r>
              <a:rPr lang="ru-RU" sz="2800" dirty="0" smtClean="0">
                <a:solidFill>
                  <a:schemeClr val="tx1"/>
                </a:solidFill>
              </a:rPr>
              <a:t>в 13 </a:t>
            </a:r>
            <a:r>
              <a:rPr lang="ru-RU" sz="2800" dirty="0" smtClean="0">
                <a:solidFill>
                  <a:schemeClr val="tx1"/>
                </a:solidFill>
              </a:rPr>
              <a:t>в.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А </a:t>
            </a:r>
            <a:r>
              <a:rPr lang="ru-RU" sz="2800" dirty="0" smtClean="0">
                <a:solidFill>
                  <a:schemeClr val="tx1"/>
                </a:solidFill>
              </a:rPr>
              <a:t>с 16 века словари </a:t>
            </a:r>
            <a:r>
              <a:rPr lang="ru-RU" sz="2800" dirty="0" smtClean="0">
                <a:solidFill>
                  <a:schemeClr val="tx1"/>
                </a:solidFill>
              </a:rPr>
              <a:t>перешли </a:t>
            </a: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алфавитное </a:t>
            </a:r>
            <a:r>
              <a:rPr lang="ru-RU" sz="2800" dirty="0" smtClean="0">
                <a:solidFill>
                  <a:schemeClr val="tx1"/>
                </a:solidFill>
              </a:rPr>
              <a:t>расположение и получили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название </a:t>
            </a:r>
            <a:r>
              <a:rPr lang="ru-RU" sz="2800" b="1" i="1" dirty="0" smtClean="0">
                <a:solidFill>
                  <a:schemeClr val="tx1"/>
                </a:solidFill>
              </a:rPr>
              <a:t>Азбуковников.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В 18 веке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появились реальные (исторические, географические и т.д.)словари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Среди энциклопедий 19 века заслуживает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внимание «Настольный словарь для справок по всем отраслям знаний»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В 1926-47 гг. - первое издание БСЭ в 66 томах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 2004 г. </a:t>
            </a:r>
            <a:r>
              <a:rPr lang="ru-RU" sz="2800" dirty="0">
                <a:solidFill>
                  <a:schemeClr val="tx1"/>
                </a:solidFill>
              </a:rPr>
              <a:t>Начали издавать «Большую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Российскую </a:t>
            </a:r>
            <a:r>
              <a:rPr lang="ru-RU" sz="2800" dirty="0">
                <a:solidFill>
                  <a:schemeClr val="tx1"/>
                </a:solidFill>
              </a:rPr>
              <a:t>энциклопедию». </a:t>
            </a:r>
            <a:r>
              <a:rPr lang="ru-RU" sz="2800" dirty="0">
                <a:solidFill>
                  <a:schemeClr val="tx1"/>
                </a:solidFill>
              </a:rPr>
              <a:t>Издано 18 томов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«Словарь – это вся Вселенная в алфавитном порядке! Если хорошенько подумать,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словарь – это книга книг. Она включает в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себя другие книги, нужно лишь извлечь их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из него»!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Анатоль Франс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пользования </a:t>
            </a:r>
            <a:br>
              <a:rPr lang="ru-RU" dirty="0" smtClean="0"/>
            </a:br>
            <a:r>
              <a:rPr lang="ru-RU" dirty="0" smtClean="0"/>
              <a:t>словарями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92919" y="1628800"/>
            <a:ext cx="8229600" cy="5040560"/>
          </a:xfrm>
        </p:spPr>
        <p:txBody>
          <a:bodyPr/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484784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/>
              <a:t>Слова в словарях расположены в </a:t>
            </a:r>
            <a:endParaRPr lang="ru-RU" sz="2800" b="1" dirty="0" smtClean="0"/>
          </a:p>
          <a:p>
            <a:r>
              <a:rPr lang="ru-RU" sz="2800" b="1" dirty="0" smtClean="0"/>
              <a:t>алфавитном порядке.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2. На каждой странице словаря слоги, </a:t>
            </a:r>
            <a:endParaRPr lang="ru-RU" sz="2800" b="1" dirty="0" smtClean="0"/>
          </a:p>
          <a:p>
            <a:r>
              <a:rPr lang="ru-RU" sz="2800" b="1" dirty="0" smtClean="0"/>
              <a:t>начинающиеся на </a:t>
            </a:r>
            <a:r>
              <a:rPr lang="ru-RU" sz="2800" b="1" dirty="0" smtClean="0"/>
              <a:t>определённую букву. Это тоже </a:t>
            </a:r>
            <a:r>
              <a:rPr lang="ru-RU" sz="2800" b="1" dirty="0" smtClean="0"/>
              <a:t>экономит </a:t>
            </a:r>
            <a:r>
              <a:rPr lang="ru-RU" sz="2800" b="1" dirty="0" smtClean="0"/>
              <a:t>время </a:t>
            </a:r>
            <a:r>
              <a:rPr lang="ru-RU" sz="2800" b="1" dirty="0" smtClean="0"/>
              <a:t>поиска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3. В начале словаря имеется список </a:t>
            </a:r>
            <a:endParaRPr lang="ru-RU" sz="2800" b="1" dirty="0" smtClean="0"/>
          </a:p>
          <a:p>
            <a:r>
              <a:rPr lang="ru-RU" sz="2800" b="1" dirty="0" smtClean="0"/>
              <a:t>используемых сокращений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Словарь иностранных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071546"/>
            <a:ext cx="3805594" cy="43577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 чтении газет, журналов  и книг вы часто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встречаетесь со словами,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пришедшими в наш язык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других языков мира,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значение которых вам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непонятно. В словаре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объясняется, что они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означают, как правильно их писать и рассказывается об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их происхождении.</a:t>
            </a:r>
          </a:p>
          <a:p>
            <a:endParaRPr lang="ru-RU" dirty="0"/>
          </a:p>
        </p:txBody>
      </p:sp>
      <p:pic>
        <p:nvPicPr>
          <p:cNvPr id="5" name="Содержимое 4" descr="IMG_20220512_15051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643050"/>
            <a:ext cx="3428992" cy="4571989"/>
          </a:xfrm>
        </p:spPr>
      </p:pic>
      <p:sp>
        <p:nvSpPr>
          <p:cNvPr id="6" name="Прямоугольник 5"/>
          <p:cNvSpPr/>
          <p:nvPr/>
        </p:nvSpPr>
        <p:spPr>
          <a:xfrm>
            <a:off x="1928794" y="571501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АПТЕКА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Орфографический </a:t>
            </a:r>
            <a:br>
              <a:rPr lang="ru-RU" dirty="0" smtClean="0"/>
            </a:br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115196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Словарь поможет правильно писать то или иное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слово. Без него не обходится ни один человек,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стремящийся грамотно писать. </a:t>
            </a:r>
          </a:p>
          <a:p>
            <a:endParaRPr lang="ru-RU" dirty="0"/>
          </a:p>
        </p:txBody>
      </p:sp>
      <p:pic>
        <p:nvPicPr>
          <p:cNvPr id="5" name="Содержимое 4" descr="IMG_20220512_222451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3111104" cy="4076700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457200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ТВ</a:t>
            </a:r>
            <a:r>
              <a:rPr lang="ru-RU" sz="2800" b="1" dirty="0" smtClean="0"/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РОГ-ТВОР</a:t>
            </a:r>
            <a:r>
              <a:rPr lang="ru-RU" sz="2800" b="1" dirty="0" smtClean="0"/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Орфоэпический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2"/>
            <a:ext cx="7063138" cy="1571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Словарь показывает человеку, как следует правильно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произносить слова. Сомневаешься в произношении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слова – загляни в словарь и сразу получишь ответ.</a:t>
            </a:r>
          </a:p>
          <a:p>
            <a:endParaRPr lang="ru-RU" dirty="0"/>
          </a:p>
        </p:txBody>
      </p:sp>
      <p:pic>
        <p:nvPicPr>
          <p:cNvPr id="5" name="Содержимое 4" descr="IMG_20220512_150523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357430"/>
            <a:ext cx="3111104" cy="4148138"/>
          </a:xfrm>
        </p:spPr>
      </p:pic>
      <p:sp>
        <p:nvSpPr>
          <p:cNvPr id="6" name="Прямоугольник 5"/>
          <p:cNvSpPr/>
          <p:nvPr/>
        </p:nvSpPr>
        <p:spPr>
          <a:xfrm>
            <a:off x="1785918" y="457200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БАЛОВАТЬСЯ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962</Words>
  <Application>Microsoft Office PowerPoint</Application>
  <PresentationFormat>Экран (4:3)</PresentationFormat>
  <Paragraphs>222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Презентация PowerPoint</vt:lpstr>
      <vt:lpstr>Презентация PowerPoint</vt:lpstr>
      <vt:lpstr>Книги, к которым мы обращаемся</vt:lpstr>
      <vt:lpstr>Историческая справка</vt:lpstr>
      <vt:lpstr>Презентация PowerPoint</vt:lpstr>
      <vt:lpstr>Правила пользования  словарями</vt:lpstr>
      <vt:lpstr> Словарь иностранных слов</vt:lpstr>
      <vt:lpstr>Орфографический  словарь</vt:lpstr>
      <vt:lpstr> Орфоэпический словарь</vt:lpstr>
      <vt:lpstr> Словарь синонимов</vt:lpstr>
      <vt:lpstr>Толковый словарь</vt:lpstr>
      <vt:lpstr>  Толковый словарь русского языка </vt:lpstr>
      <vt:lpstr> Словарь трудностей  русского языка</vt:lpstr>
      <vt:lpstr> Фразеологический  словарь</vt:lpstr>
      <vt:lpstr>Слитно, раздельно,  через дефис</vt:lpstr>
      <vt:lpstr> Словарь сочетаний</vt:lpstr>
      <vt:lpstr>Этимологический словарь</vt:lpstr>
      <vt:lpstr>Переводные словари</vt:lpstr>
      <vt:lpstr>Мифологический словарь</vt:lpstr>
      <vt:lpstr>Географический  энциклопедический словарь</vt:lpstr>
      <vt:lpstr>Музыкальный словарь</vt:lpstr>
      <vt:lpstr>Геологический словарь</vt:lpstr>
      <vt:lpstr>Русские писатели</vt:lpstr>
      <vt:lpstr>Презентация PowerPoint</vt:lpstr>
      <vt:lpstr>Правила пользования  энциклопедиями</vt:lpstr>
      <vt:lpstr>Энциклопедия</vt:lpstr>
      <vt:lpstr>Энциклопедия</vt:lpstr>
      <vt:lpstr>Энциклопедия</vt:lpstr>
      <vt:lpstr>Энциклопедия домашнего  хозяйства</vt:lpstr>
      <vt:lpstr>Комнатные растения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96</cp:revision>
  <dcterms:created xsi:type="dcterms:W3CDTF">2014-04-01T16:35:38Z</dcterms:created>
  <dcterms:modified xsi:type="dcterms:W3CDTF">2022-05-13T05:45:10Z</dcterms:modified>
</cp:coreProperties>
</file>